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9"/>
  </p:notesMasterIdLst>
  <p:sldIdLst>
    <p:sldId id="284" r:id="rId2"/>
    <p:sldId id="381" r:id="rId3"/>
    <p:sldId id="362" r:id="rId4"/>
    <p:sldId id="380" r:id="rId5"/>
    <p:sldId id="392" r:id="rId6"/>
    <p:sldId id="393" r:id="rId7"/>
    <p:sldId id="395" r:id="rId8"/>
    <p:sldId id="394" r:id="rId9"/>
    <p:sldId id="364" r:id="rId10"/>
    <p:sldId id="386" r:id="rId11"/>
    <p:sldId id="396" r:id="rId12"/>
    <p:sldId id="383" r:id="rId13"/>
    <p:sldId id="388" r:id="rId14"/>
    <p:sldId id="389" r:id="rId15"/>
    <p:sldId id="391" r:id="rId16"/>
    <p:sldId id="390" r:id="rId17"/>
    <p:sldId id="289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4B71DD"/>
    <a:srgbClr val="0099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75" autoAdjust="0"/>
    <p:restoredTop sz="76002" autoAdjust="0"/>
  </p:normalViewPr>
  <p:slideViewPr>
    <p:cSldViewPr>
      <p:cViewPr varScale="1">
        <p:scale>
          <a:sx n="57" d="100"/>
          <a:sy n="57" d="100"/>
        </p:scale>
        <p:origin x="1896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汪 洋" userId="e3900b88d2e2fa24" providerId="LiveId" clId="{08E35D9F-0ED0-4B74-84B9-464F39BBA6A7}"/>
    <pc:docChg chg="addSld delSld modSld sldOrd">
      <pc:chgData name="汪 洋" userId="e3900b88d2e2fa24" providerId="LiveId" clId="{08E35D9F-0ED0-4B74-84B9-464F39BBA6A7}" dt="2020-09-07T13:55:50.100" v="428"/>
      <pc:docMkLst>
        <pc:docMk/>
      </pc:docMkLst>
      <pc:sldChg chg="modSp mod ord">
        <pc:chgData name="汪 洋" userId="e3900b88d2e2fa24" providerId="LiveId" clId="{08E35D9F-0ED0-4B74-84B9-464F39BBA6A7}" dt="2020-09-07T13:51:32.158" v="413"/>
        <pc:sldMkLst>
          <pc:docMk/>
          <pc:sldMk cId="1307204450" sldId="284"/>
        </pc:sldMkLst>
        <pc:spChg chg="mod">
          <ac:chgData name="汪 洋" userId="e3900b88d2e2fa24" providerId="LiveId" clId="{08E35D9F-0ED0-4B74-84B9-464F39BBA6A7}" dt="2020-09-07T13:39:29.684" v="5" actId="20577"/>
          <ac:spMkLst>
            <pc:docMk/>
            <pc:sldMk cId="1307204450" sldId="284"/>
            <ac:spMk id="10" creationId="{00000000-0000-0000-0000-000000000000}"/>
          </ac:spMkLst>
        </pc:spChg>
      </pc:sldChg>
      <pc:sldChg chg="del">
        <pc:chgData name="汪 洋" userId="e3900b88d2e2fa24" providerId="LiveId" clId="{08E35D9F-0ED0-4B74-84B9-464F39BBA6A7}" dt="2020-09-07T13:39:50.326" v="7" actId="47"/>
        <pc:sldMkLst>
          <pc:docMk/>
          <pc:sldMk cId="2074537963" sldId="291"/>
        </pc:sldMkLst>
      </pc:sldChg>
      <pc:sldChg chg="modSp add mod">
        <pc:chgData name="汪 洋" userId="e3900b88d2e2fa24" providerId="LiveId" clId="{08E35D9F-0ED0-4B74-84B9-464F39BBA6A7}" dt="2020-09-07T13:55:50.100" v="428"/>
        <pc:sldMkLst>
          <pc:docMk/>
          <pc:sldMk cId="211448655" sldId="321"/>
        </pc:sldMkLst>
        <pc:spChg chg="mod">
          <ac:chgData name="汪 洋" userId="e3900b88d2e2fa24" providerId="LiveId" clId="{08E35D9F-0ED0-4B74-84B9-464F39BBA6A7}" dt="2020-09-07T13:55:50.100" v="428"/>
          <ac:spMkLst>
            <pc:docMk/>
            <pc:sldMk cId="211448655" sldId="321"/>
            <ac:spMk id="2" creationId="{0445E3D5-3376-48D4-83C5-8A6EC8592AFB}"/>
          </ac:spMkLst>
        </pc:spChg>
        <pc:spChg chg="mod">
          <ac:chgData name="汪 洋" userId="e3900b88d2e2fa24" providerId="LiveId" clId="{08E35D9F-0ED0-4B74-84B9-464F39BBA6A7}" dt="2020-09-07T13:40:02.249" v="18" actId="20577"/>
          <ac:spMkLst>
            <pc:docMk/>
            <pc:sldMk cId="211448655" sldId="321"/>
            <ac:spMk id="5" creationId="{00000000-0000-0000-0000-00000000000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m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9EE9C6-1DBA-44A5-AEFE-F4337DC359FA}" type="datetimeFigureOut">
              <a:rPr lang="zh-CN" altLang="en-US" smtClean="0"/>
              <a:t>2023/11/1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E31C4-AB86-4844-B75B-FC06F64CF4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139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6275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910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1387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38885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4109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98264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89939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9038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774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0187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8227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0009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1327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10179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E31C4-AB86-4844-B75B-FC06F64CF47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54854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E31C4-AB86-4844-B75B-FC06F64CF47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1192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582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939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086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405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560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468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925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494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020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4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833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99592" y="95238"/>
            <a:ext cx="8136904" cy="5300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DB213-29A1-4175-8A84-123ECF56377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2023/11/1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F9D3C-14D7-41D4-BB4C-662DDA52ED6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34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rgbClr val="0070C0"/>
          </a:solidFill>
          <a:latin typeface="微软雅黑" pitchFamily="34" charset="-122"/>
          <a:ea typeface="微软雅黑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55576" y="2492896"/>
            <a:ext cx="78112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第七讲 遥感影像处理</a:t>
            </a:r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大气校正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917EF0-B6FA-4A41-AA73-F0DAE5338A9A}"/>
              </a:ext>
            </a:extLst>
          </p:cNvPr>
          <p:cNvSpPr txBox="1"/>
          <p:nvPr/>
        </p:nvSpPr>
        <p:spPr>
          <a:xfrm>
            <a:off x="10993" y="148804"/>
            <a:ext cx="4878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遥感概论</a:t>
            </a: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必修课</a:t>
            </a:r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上机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0720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627"/>
    </mc:Choice>
    <mc:Fallback xmlns="">
      <p:transition spd="slow" advTm="4362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FLAASH</a:t>
            </a:r>
            <a:r>
              <a:rPr lang="zh-CN" altLang="en-US" dirty="0">
                <a:solidFill>
                  <a:schemeClr val="tx1"/>
                </a:solidFill>
              </a:rPr>
              <a:t>大气校正步骤</a:t>
            </a:r>
          </a:p>
        </p:txBody>
      </p:sp>
      <p:sp>
        <p:nvSpPr>
          <p:cNvPr id="43" name="内容占位符 2">
            <a:extLst>
              <a:ext uri="{FF2B5EF4-FFF2-40B4-BE49-F238E27FC236}">
                <a16:creationId xmlns:a16="http://schemas.microsoft.com/office/drawing/2014/main" id="{3E36A39D-A5AE-4593-BF77-A8DED109F34A}"/>
              </a:ext>
            </a:extLst>
          </p:cNvPr>
          <p:cNvSpPr txBox="1">
            <a:spLocks/>
          </p:cNvSpPr>
          <p:nvPr/>
        </p:nvSpPr>
        <p:spPr>
          <a:xfrm>
            <a:off x="539552" y="908720"/>
            <a:ext cx="8352928" cy="583264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23528" y="1169546"/>
            <a:ext cx="813690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在</a:t>
            </a:r>
            <a:r>
              <a:rPr lang="en-US" altLang="zh-CN" sz="2400" dirty="0">
                <a:solidFill>
                  <a:srgbClr val="121212"/>
                </a:solidFill>
                <a:latin typeface="+mn-ea"/>
              </a:rPr>
              <a:t>Toolbox 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中打开 </a:t>
            </a:r>
            <a:r>
              <a:rPr lang="en-US" altLang="zh-CN" sz="2400" dirty="0">
                <a:solidFill>
                  <a:srgbClr val="121212"/>
                </a:solidFill>
                <a:latin typeface="+mn-ea"/>
              </a:rPr>
              <a:t>FLAASH 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工具：</a:t>
            </a:r>
            <a:r>
              <a:rPr lang="en-US" altLang="zh-CN" sz="2400" dirty="0">
                <a:solidFill>
                  <a:srgbClr val="121212"/>
                </a:solidFill>
                <a:latin typeface="+mn-ea"/>
              </a:rPr>
              <a:t>/Radiometric Correction/Atmospheric Correction Module/FLAASH Atmospheric Correction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。</a:t>
            </a:r>
            <a:endParaRPr lang="en-US" altLang="zh-CN" sz="2400" dirty="0">
              <a:solidFill>
                <a:srgbClr val="121212"/>
              </a:solidFill>
              <a:latin typeface="+mn-ea"/>
            </a:endParaRPr>
          </a:p>
          <a:p>
            <a:pPr lvl="0">
              <a:defRPr/>
            </a:pPr>
            <a:endParaRPr lang="en-US" altLang="zh-CN" sz="2400" dirty="0">
              <a:solidFill>
                <a:srgbClr val="121212"/>
              </a:solidFill>
              <a:latin typeface="+mn-ea"/>
            </a:endParaRP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启动 </a:t>
            </a:r>
            <a:r>
              <a:rPr lang="en-US" altLang="zh-CN" sz="2400" dirty="0">
                <a:solidFill>
                  <a:srgbClr val="121212"/>
                </a:solidFill>
                <a:latin typeface="+mn-ea"/>
              </a:rPr>
              <a:t>FLAASH Atmospheric Correction Module Input Parameters 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面板</a:t>
            </a:r>
            <a:r>
              <a:rPr lang="en-US" altLang="zh-CN" sz="2400" dirty="0">
                <a:solidFill>
                  <a:srgbClr val="121212"/>
                </a:solidFill>
                <a:latin typeface="+mn-ea"/>
              </a:rPr>
              <a:t>Input Radiance Image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：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选择辐射定标结果数据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，在打开的 </a:t>
            </a:r>
            <a:r>
              <a:rPr lang="en-US" altLang="zh-CN" sz="2400" dirty="0">
                <a:solidFill>
                  <a:srgbClr val="121212"/>
                </a:solidFill>
                <a:latin typeface="+mn-ea"/>
              </a:rPr>
              <a:t>Radiance Scale Factors 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面板中，设置 </a:t>
            </a:r>
            <a:r>
              <a:rPr lang="en-US" altLang="zh-CN" sz="2400" dirty="0">
                <a:solidFill>
                  <a:srgbClr val="121212"/>
                </a:solidFill>
                <a:latin typeface="+mn-ea"/>
              </a:rPr>
              <a:t>Single scale factor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。</a:t>
            </a:r>
            <a:endParaRPr lang="zh-CN" altLang="en-US" dirty="0">
              <a:solidFill>
                <a:srgbClr val="121212"/>
              </a:solidFill>
              <a:latin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358DFF6-A170-440A-AF4A-AC3C4188C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4336072"/>
            <a:ext cx="5649701" cy="228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553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FLAASH</a:t>
            </a:r>
            <a:r>
              <a:rPr lang="zh-CN" altLang="en-US" dirty="0">
                <a:solidFill>
                  <a:schemeClr val="tx1"/>
                </a:solidFill>
              </a:rPr>
              <a:t>大气校正步骤</a:t>
            </a:r>
          </a:p>
        </p:txBody>
      </p:sp>
      <p:sp>
        <p:nvSpPr>
          <p:cNvPr id="2" name="矩形 1"/>
          <p:cNvSpPr/>
          <p:nvPr/>
        </p:nvSpPr>
        <p:spPr>
          <a:xfrm>
            <a:off x="467544" y="980728"/>
            <a:ext cx="8352928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（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1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）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Output Reflectance File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：设置</a:t>
            </a:r>
            <a:r>
              <a:rPr lang="zh-CN" altLang="en-US" sz="2000" dirty="0">
                <a:solidFill>
                  <a:srgbClr val="FF0000"/>
                </a:solidFill>
                <a:latin typeface="-apple-system"/>
              </a:rPr>
              <a:t>输出路径和文件名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；</a:t>
            </a:r>
            <a:endParaRPr lang="en-US" altLang="zh-CN" sz="2000" dirty="0">
              <a:solidFill>
                <a:srgbClr val="121212"/>
              </a:solidFill>
              <a:latin typeface="-apple-system"/>
            </a:endParaRPr>
          </a:p>
          <a:p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（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2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）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Output Directory for FLAASH Files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：设置其他文件输出目录；</a:t>
            </a:r>
            <a:endParaRPr lang="en-US" altLang="zh-CN" sz="2000" dirty="0">
              <a:solidFill>
                <a:srgbClr val="121212"/>
              </a:solidFill>
              <a:latin typeface="-apple-system"/>
            </a:endParaRPr>
          </a:p>
          <a:p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（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3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）传感器基本参数设置：中心点经纬度 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Scene Center Location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：如果图像有地理坐标</a:t>
            </a:r>
            <a:r>
              <a:rPr lang="zh-CN" altLang="en-US" sz="2000" dirty="0">
                <a:solidFill>
                  <a:srgbClr val="FF0000"/>
                </a:solidFill>
                <a:latin typeface="-apple-system"/>
              </a:rPr>
              <a:t>则自动获取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；</a:t>
            </a:r>
            <a:endParaRPr lang="en-US" altLang="zh-CN" sz="2000" dirty="0">
              <a:solidFill>
                <a:srgbClr val="121212"/>
              </a:solidFill>
              <a:latin typeface="-apple-system"/>
            </a:endParaRPr>
          </a:p>
          <a:p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选择传感器类型 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Sensor Type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：</a:t>
            </a:r>
            <a:r>
              <a:rPr lang="en-US" altLang="zh-CN" sz="2000" dirty="0">
                <a:solidFill>
                  <a:srgbClr val="FF0000"/>
                </a:solidFill>
                <a:latin typeface="-apple-system"/>
              </a:rPr>
              <a:t>Landsat8 OLI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，其对应的传感器高度以及影像数据的分辨率自动读取；</a:t>
            </a:r>
            <a:endParaRPr lang="en-US" altLang="zh-CN" sz="2000" dirty="0">
              <a:solidFill>
                <a:srgbClr val="121212"/>
              </a:solidFill>
              <a:latin typeface="-apple-system"/>
            </a:endParaRPr>
          </a:p>
          <a:p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（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4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）设置影像区域的平均地面高程 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Ground Elevation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：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0.05km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；影像成像时间（格林威治时间）：在 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layer manager 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中的数据图层中右键选择 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View Metadata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，浏览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time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字段获取成像时间，</a:t>
            </a:r>
            <a:r>
              <a:rPr lang="en-US" altLang="zh-CN" sz="2000" dirty="0">
                <a:solidFill>
                  <a:srgbClr val="FF0000"/>
                </a:solidFill>
                <a:latin typeface="-apple-system"/>
              </a:rPr>
              <a:t>2021 </a:t>
            </a:r>
            <a:r>
              <a:rPr lang="zh-CN" altLang="en-US" sz="2000" dirty="0">
                <a:solidFill>
                  <a:srgbClr val="FF0000"/>
                </a:solidFill>
                <a:latin typeface="-apple-system"/>
              </a:rPr>
              <a:t>年</a:t>
            </a:r>
            <a:r>
              <a:rPr lang="en-US" altLang="zh-CN" sz="2000" dirty="0">
                <a:solidFill>
                  <a:srgbClr val="FF0000"/>
                </a:solidFill>
                <a:latin typeface="-apple-system"/>
              </a:rPr>
              <a:t>3</a:t>
            </a:r>
            <a:r>
              <a:rPr lang="zh-CN" altLang="en-US" sz="2000" dirty="0">
                <a:solidFill>
                  <a:srgbClr val="FF0000"/>
                </a:solidFill>
                <a:latin typeface="-apple-system"/>
              </a:rPr>
              <a:t>月</a:t>
            </a:r>
            <a:r>
              <a:rPr lang="en-US" altLang="zh-CN" sz="2000" dirty="0">
                <a:solidFill>
                  <a:srgbClr val="FF0000"/>
                </a:solidFill>
                <a:latin typeface="-apple-system"/>
              </a:rPr>
              <a:t>26</a:t>
            </a:r>
            <a:r>
              <a:rPr lang="zh-CN" altLang="en-US" sz="2000" dirty="0">
                <a:solidFill>
                  <a:srgbClr val="FF0000"/>
                </a:solidFill>
                <a:latin typeface="-apple-system"/>
              </a:rPr>
              <a:t>号 </a:t>
            </a:r>
            <a:r>
              <a:rPr lang="en-US" altLang="zh-CN" sz="2000" dirty="0">
                <a:solidFill>
                  <a:srgbClr val="FF0000"/>
                </a:solidFill>
                <a:latin typeface="-apple-system"/>
              </a:rPr>
              <a:t>02:39:09.5776560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。</a:t>
            </a:r>
            <a:endParaRPr lang="en-US" altLang="zh-CN" sz="2000" dirty="0">
              <a:solidFill>
                <a:srgbClr val="121212"/>
              </a:solidFill>
              <a:latin typeface="-apple-system"/>
            </a:endParaRPr>
          </a:p>
          <a:p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（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5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）大气模型参数选择 </a:t>
            </a:r>
            <a:r>
              <a:rPr lang="en-US" altLang="zh-CN" sz="2000" dirty="0">
                <a:solidFill>
                  <a:srgbClr val="121212"/>
                </a:solidFill>
                <a:latin typeface="-apple-system"/>
              </a:rPr>
              <a:t>Atmospheric Model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：</a:t>
            </a:r>
            <a:r>
              <a:rPr lang="en-US" altLang="zh-CN" sz="2000" dirty="0">
                <a:solidFill>
                  <a:srgbClr val="FF0000"/>
                </a:solidFill>
                <a:latin typeface="-apple-system"/>
              </a:rPr>
              <a:t>tropical</a:t>
            </a:r>
            <a:r>
              <a:rPr lang="zh-CN" altLang="en-US" sz="2000" dirty="0">
                <a:solidFill>
                  <a:srgbClr val="121212"/>
                </a:solidFill>
                <a:latin typeface="-apple-system"/>
              </a:rPr>
              <a:t>（福建省龙岩市上杭县）（根据成像时间和纬度信息依据下表规则选择）；</a:t>
            </a:r>
          </a:p>
          <a:p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（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）气溶胶模型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Aerosol Model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：</a:t>
            </a:r>
            <a:r>
              <a:rPr lang="en-US" altLang="zh-CN" dirty="0">
                <a:solidFill>
                  <a:srgbClr val="FF0000"/>
                </a:solidFill>
                <a:latin typeface="-apple-system"/>
              </a:rPr>
              <a:t>Rural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；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（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7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）气溶胶反演方法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Aerosol Retrieval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：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2-band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（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K-T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）；注：初始能见度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Initial Visibility 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只有在气溶胶反演方法为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None 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时候，以及 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K-T 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方法在没有找到黑暗像元的情况下。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（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8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）其他参数按照默认设置即可。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9607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FLAASH</a:t>
            </a:r>
            <a:r>
              <a:rPr lang="zh-CN" altLang="en-US" dirty="0">
                <a:solidFill>
                  <a:schemeClr val="tx1"/>
                </a:solidFill>
              </a:rPr>
              <a:t>大气校正步骤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6738199-169B-4432-9CD3-BE0AAC11E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25" y="1412776"/>
            <a:ext cx="8255550" cy="500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993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FLAASH</a:t>
            </a:r>
            <a:r>
              <a:rPr lang="zh-CN" altLang="en-US" dirty="0">
                <a:solidFill>
                  <a:schemeClr val="tx1"/>
                </a:solidFill>
              </a:rPr>
              <a:t>大气校正步骤</a:t>
            </a:r>
          </a:p>
        </p:txBody>
      </p:sp>
      <p:sp>
        <p:nvSpPr>
          <p:cNvPr id="2" name="矩形 1"/>
          <p:cNvSpPr/>
          <p:nvPr/>
        </p:nvSpPr>
        <p:spPr>
          <a:xfrm>
            <a:off x="467544" y="980728"/>
            <a:ext cx="756084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5450" y="1130054"/>
            <a:ext cx="9038302" cy="1667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rgbClr val="121212"/>
                </a:solidFill>
                <a:effectLst/>
                <a:latin typeface="+mn-ea"/>
              </a:rPr>
              <a:t>  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121212"/>
                </a:solidFill>
                <a:effectLst/>
                <a:latin typeface="+mn-ea"/>
              </a:rPr>
              <a:t>多光谱设置Multispectral Settings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rgbClr val="121212"/>
                </a:solidFill>
                <a:effectLst/>
                <a:latin typeface="+mn-ea"/>
              </a:rPr>
              <a:t>-&gt;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121212"/>
                </a:solidFill>
                <a:effectLst/>
                <a:latin typeface="+mn-ea"/>
              </a:rPr>
              <a:t>Assign Default Values Based on Retrieval Conditions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121212"/>
                </a:solidFill>
                <a:effectLst/>
                <a:latin typeface="+mn-ea"/>
              </a:rPr>
              <a:t>，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121212"/>
                </a:solidFill>
                <a:effectLst/>
                <a:latin typeface="+mn-ea"/>
              </a:rPr>
              <a:t>选择660-2100nm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rgbClr val="121212"/>
                </a:solidFill>
                <a:effectLst/>
                <a:latin typeface="+mn-ea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dirty="0">
              <a:solidFill>
                <a:srgbClr val="121212"/>
              </a:solidFill>
              <a:latin typeface="+mn-ea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D6CF7D8-E439-426F-AD00-B24824F18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63" y="3068960"/>
            <a:ext cx="8305874" cy="333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391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FLAASH</a:t>
            </a:r>
            <a:r>
              <a:rPr lang="zh-CN" altLang="en-US" dirty="0">
                <a:solidFill>
                  <a:schemeClr val="tx1"/>
                </a:solidFill>
              </a:rPr>
              <a:t>大气校正步骤</a:t>
            </a:r>
          </a:p>
        </p:txBody>
      </p:sp>
      <p:sp>
        <p:nvSpPr>
          <p:cNvPr id="2" name="矩形 1"/>
          <p:cNvSpPr/>
          <p:nvPr/>
        </p:nvSpPr>
        <p:spPr>
          <a:xfrm>
            <a:off x="611560" y="908720"/>
            <a:ext cx="7488832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dirty="0"/>
              <a:t>设置完成，</a:t>
            </a:r>
            <a:r>
              <a:rPr lang="en-US" altLang="zh-CN" sz="2400" dirty="0"/>
              <a:t>Apply</a:t>
            </a:r>
            <a:r>
              <a:rPr lang="zh-CN" altLang="en-US" sz="2400" dirty="0"/>
              <a:t>，开始大气校正</a:t>
            </a:r>
            <a:endParaRPr lang="en-US" altLang="zh-CN" sz="2400" dirty="0"/>
          </a:p>
          <a:p>
            <a:pPr lvl="0"/>
            <a:endParaRPr lang="en-US" altLang="zh-CN" dirty="0"/>
          </a:p>
          <a:p>
            <a:pPr lvl="0"/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lvl="0"/>
            <a:endParaRPr lang="en-US" altLang="zh-CN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lvl="0"/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lvl="0"/>
            <a:endParaRPr lang="en-US" altLang="zh-CN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lvl="0"/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lvl="0"/>
            <a:endParaRPr lang="en-US" altLang="zh-CN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lvl="0"/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lvl="0"/>
            <a:endParaRPr lang="en-US" altLang="zh-CN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lvl="0"/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lvl="0"/>
            <a:endParaRPr lang="en-US" altLang="zh-CN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lvl="0"/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lvl="0"/>
            <a:endParaRPr lang="en-US" altLang="zh-CN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lvl="0"/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lvl="0"/>
            <a:endParaRPr lang="en-US" altLang="zh-CN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lvl="0"/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lvl="0"/>
            <a:endParaRPr lang="en-US" altLang="zh-CN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lvl="0"/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lvl="0"/>
            <a:endParaRPr lang="en-US" altLang="zh-CN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lvl="0"/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BD82EAA-CFA7-440B-86C6-4870B6B2D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25" y="1412776"/>
            <a:ext cx="8255550" cy="500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80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FLAASH</a:t>
            </a:r>
            <a:r>
              <a:rPr lang="zh-CN" altLang="en-US" dirty="0">
                <a:solidFill>
                  <a:schemeClr val="tx1"/>
                </a:solidFill>
              </a:rPr>
              <a:t>大气校正步骤</a:t>
            </a:r>
          </a:p>
        </p:txBody>
      </p:sp>
      <p:sp>
        <p:nvSpPr>
          <p:cNvPr id="2" name="矩形 1"/>
          <p:cNvSpPr/>
          <p:nvPr/>
        </p:nvSpPr>
        <p:spPr>
          <a:xfrm>
            <a:off x="683568" y="908721"/>
            <a:ext cx="7416824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大气校正前</a:t>
            </a:r>
            <a:r>
              <a:rPr lang="zh-CN" altLang="en-US" sz="2400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后影像（局部）对比：</a:t>
            </a:r>
            <a:endParaRPr lang="en-US" altLang="zh-CN" sz="2400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628800"/>
            <a:ext cx="4369990" cy="43428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1628800"/>
            <a:ext cx="4329297" cy="434280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403648" y="6079367"/>
            <a:ext cx="67687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左图：原始影像（</a:t>
            </a:r>
            <a:r>
              <a:rPr lang="en-US" altLang="zh-CN" dirty="0"/>
              <a:t>654</a:t>
            </a:r>
            <a:r>
              <a:rPr lang="zh-CN" altLang="en-US" dirty="0"/>
              <a:t>合成）；右图：大气校正后影像（</a:t>
            </a:r>
            <a:r>
              <a:rPr lang="en-US" altLang="zh-CN" dirty="0"/>
              <a:t>654</a:t>
            </a:r>
            <a:r>
              <a:rPr lang="zh-CN" altLang="en-US" dirty="0"/>
              <a:t>合成）</a:t>
            </a:r>
          </a:p>
        </p:txBody>
      </p:sp>
    </p:spTree>
    <p:extLst>
      <p:ext uri="{BB962C8B-B14F-4D97-AF65-F5344CB8AC3E}">
        <p14:creationId xmlns:p14="http://schemas.microsoft.com/office/powerpoint/2010/main" val="2544441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FLAASH</a:t>
            </a:r>
            <a:r>
              <a:rPr lang="zh-CN" altLang="en-US" dirty="0">
                <a:solidFill>
                  <a:schemeClr val="tx1"/>
                </a:solidFill>
              </a:rPr>
              <a:t>大气校正步骤</a:t>
            </a:r>
          </a:p>
        </p:txBody>
      </p:sp>
      <p:sp>
        <p:nvSpPr>
          <p:cNvPr id="2" name="矩形 1"/>
          <p:cNvSpPr/>
          <p:nvPr/>
        </p:nvSpPr>
        <p:spPr>
          <a:xfrm>
            <a:off x="544312" y="890684"/>
            <a:ext cx="828092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完成后会得到反演的能见度和水汽柱含量。显示大气校正结果图像，查看像元值可以看到像元值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扩大</a:t>
            </a:r>
            <a:r>
              <a:rPr lang="en-US" altLang="zh-CN" sz="2400" dirty="0">
                <a:solidFill>
                  <a:srgbClr val="FF0000"/>
                </a:solidFill>
                <a:latin typeface="+mn-ea"/>
              </a:rPr>
              <a:t>10000 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倍后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，值在几百到几千不等。（如果需要查看 </a:t>
            </a:r>
            <a:r>
              <a:rPr lang="en-US" altLang="zh-CN" sz="2400" dirty="0">
                <a:solidFill>
                  <a:srgbClr val="FF0000"/>
                </a:solidFill>
                <a:latin typeface="+mn-ea"/>
              </a:rPr>
              <a:t>0-1</a:t>
            </a:r>
            <a:r>
              <a:rPr lang="en-US" altLang="zh-CN" sz="2400" dirty="0">
                <a:solidFill>
                  <a:srgbClr val="121212"/>
                </a:solidFill>
                <a:latin typeface="+mn-ea"/>
              </a:rPr>
              <a:t> 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范围内的反射率数据，可以通过使用 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</a:rPr>
              <a:t>BandMath</a:t>
            </a:r>
            <a:r>
              <a:rPr lang="en-US" altLang="zh-CN" sz="2400" dirty="0">
                <a:solidFill>
                  <a:srgbClr val="FF0000"/>
                </a:solidFill>
                <a:latin typeface="+mn-ea"/>
              </a:rPr>
              <a:t> 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除以</a:t>
            </a:r>
            <a:r>
              <a:rPr lang="en-US" altLang="zh-CN" sz="2400" dirty="0">
                <a:solidFill>
                  <a:srgbClr val="FF0000"/>
                </a:solidFill>
                <a:latin typeface="+mn-ea"/>
              </a:rPr>
              <a:t>10000.0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。）</a:t>
            </a:r>
            <a:endParaRPr lang="en-US" altLang="zh-CN" sz="2400" dirty="0">
              <a:solidFill>
                <a:srgbClr val="121212"/>
              </a:solidFill>
              <a:latin typeface="+mn-ea"/>
            </a:endParaRPr>
          </a:p>
          <a:p>
            <a:pPr lvl="0"/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选择</a:t>
            </a:r>
            <a:r>
              <a:rPr lang="en-US" altLang="zh-CN" sz="2400" dirty="0">
                <a:solidFill>
                  <a:srgbClr val="121212"/>
                </a:solidFill>
                <a:latin typeface="+mn-ea"/>
              </a:rPr>
              <a:t>Display —&gt; Profiles —&gt; Spectral </a:t>
            </a:r>
            <a:r>
              <a:rPr lang="zh-CN" altLang="en-US" sz="2400" dirty="0">
                <a:solidFill>
                  <a:srgbClr val="121212"/>
                </a:solidFill>
                <a:latin typeface="+mn-ea"/>
              </a:rPr>
              <a:t>查看典型地物波谱曲线。（图中出现红色十字标，左键选择地物查看曲线）</a:t>
            </a:r>
            <a:endParaRPr lang="en-US" altLang="zh-CN" sz="2400" dirty="0">
              <a:solidFill>
                <a:srgbClr val="121212"/>
              </a:solidFill>
              <a:latin typeface="+mn-ea"/>
            </a:endParaRPr>
          </a:p>
          <a:p>
            <a:pPr lvl="0"/>
            <a:endParaRPr lang="en-US" altLang="zh-CN" sz="2400" dirty="0">
              <a:solidFill>
                <a:srgbClr val="121212"/>
              </a:solidFill>
              <a:latin typeface="+mn-ea"/>
            </a:endParaRPr>
          </a:p>
          <a:p>
            <a:pPr lvl="0"/>
            <a:endParaRPr lang="en-US" altLang="zh-CN" sz="2400" dirty="0">
              <a:solidFill>
                <a:srgbClr val="121212"/>
              </a:solidFill>
              <a:latin typeface="+mn-ea"/>
            </a:endParaRPr>
          </a:p>
          <a:p>
            <a:pPr lvl="0"/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lvl="0"/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lvl="0"/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lvl="0"/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lvl="0"/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lvl="0"/>
            <a:endParaRPr lang="en-US" altLang="zh-CN" sz="2400" dirty="0">
              <a:solidFill>
                <a:srgbClr val="121212"/>
              </a:solidFill>
              <a:latin typeface="-apple-system"/>
            </a:endParaRPr>
          </a:p>
          <a:p>
            <a:pPr lvl="0"/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lvl="0"/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lvl="0"/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lvl="0"/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pPr lvl="0"/>
            <a:endParaRPr lang="en-US" altLang="zh-CN" dirty="0">
              <a:solidFill>
                <a:srgbClr val="121212"/>
              </a:solidFill>
              <a:latin typeface="-apple-system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E09DDC2-1CD7-B9F7-3EFA-EC4F4A92CEC7}"/>
              </a:ext>
            </a:extLst>
          </p:cNvPr>
          <p:cNvSpPr/>
          <p:nvPr/>
        </p:nvSpPr>
        <p:spPr>
          <a:xfrm>
            <a:off x="1228388" y="6372036"/>
            <a:ext cx="75968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左图：原始光谱曲线；右图：大气校正后光谱曲线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8CBCBB3-3CD1-1A2C-A5EC-1AECB76C9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470" y="3385085"/>
            <a:ext cx="3394298" cy="294379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6D7D013-0E8E-AB8E-5875-210532F178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164" y="3381885"/>
            <a:ext cx="3408455" cy="291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853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38DA463-9EAB-43F0-B3F4-FE635B2907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31" y="2047682"/>
            <a:ext cx="8335538" cy="276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628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1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、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121212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为什么要大气校正</a:t>
            </a:r>
            <a:endParaRPr kumimoji="0" lang="zh-CN" altLang="da-DK" sz="4000" b="1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微软雅黑" pitchFamily="34" charset="-122"/>
              <a:cs typeface="+mj-cs"/>
            </a:endParaRPr>
          </a:p>
        </p:txBody>
      </p:sp>
      <p:sp>
        <p:nvSpPr>
          <p:cNvPr id="43" name="内容占位符 2">
            <a:extLst>
              <a:ext uri="{FF2B5EF4-FFF2-40B4-BE49-F238E27FC236}">
                <a16:creationId xmlns:a16="http://schemas.microsoft.com/office/drawing/2014/main" id="{3E36A39D-A5AE-4593-BF77-A8DED109F34A}"/>
              </a:ext>
            </a:extLst>
          </p:cNvPr>
          <p:cNvSpPr txBox="1">
            <a:spLocks/>
          </p:cNvSpPr>
          <p:nvPr/>
        </p:nvSpPr>
        <p:spPr>
          <a:xfrm>
            <a:off x="539552" y="1196752"/>
            <a:ext cx="8064895" cy="4929411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        </a:t>
            </a:r>
            <a:r>
              <a:rPr lang="zh-CN" altLang="en-US" sz="2800" dirty="0"/>
              <a:t>太阳辐射通过大气以某种方式入射到物体表面然后再反射回传感器，由于</a:t>
            </a:r>
            <a:r>
              <a:rPr lang="zh-CN" altLang="en-US" sz="2800" dirty="0">
                <a:solidFill>
                  <a:srgbClr val="FF0000"/>
                </a:solidFill>
              </a:rPr>
              <a:t>大气气溶胶、地形和邻近地物等影响</a:t>
            </a:r>
            <a:r>
              <a:rPr lang="zh-CN" altLang="en-US" sz="2800" dirty="0"/>
              <a:t>，使得原始影像包含物体表面、大气以及太阳等</a:t>
            </a:r>
            <a:r>
              <a:rPr lang="zh-CN" altLang="en-US" sz="2800" dirty="0">
                <a:solidFill>
                  <a:srgbClr val="FF0000"/>
                </a:solidFill>
              </a:rPr>
              <a:t>信息的综合</a:t>
            </a:r>
            <a:r>
              <a:rPr lang="zh-CN" altLang="en-US" sz="2800" dirty="0"/>
              <a:t>。如果我们想要了解某一物体表面的光谱属性，我们必须将它的</a:t>
            </a:r>
            <a:r>
              <a:rPr lang="zh-CN" altLang="en-US" sz="2800" dirty="0">
                <a:solidFill>
                  <a:srgbClr val="FF0000"/>
                </a:solidFill>
              </a:rPr>
              <a:t>反射信息</a:t>
            </a:r>
            <a:r>
              <a:rPr lang="zh-CN" altLang="en-US" sz="2800" dirty="0"/>
              <a:t>从大气和太阳的信息中</a:t>
            </a:r>
            <a:r>
              <a:rPr lang="zh-CN" altLang="en-US" sz="2800" dirty="0">
                <a:solidFill>
                  <a:srgbClr val="FF0000"/>
                </a:solidFill>
              </a:rPr>
              <a:t>分离</a:t>
            </a:r>
            <a:r>
              <a:rPr lang="zh-CN" altLang="en-US" sz="2800" dirty="0"/>
              <a:t>出来，这就需要进行大气校正过程。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2616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2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da-DK" altLang="zh-CN" sz="4000" dirty="0">
                <a:solidFill>
                  <a:srgbClr val="1212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</a:t>
            </a:r>
            <a:r>
              <a:rPr lang="zh-CN" altLang="da-DK" sz="4000" dirty="0">
                <a:solidFill>
                  <a:srgbClr val="121212"/>
                </a:solidFill>
                <a:latin typeface="-apple-system"/>
              </a:rPr>
              <a:t>中的大气校正</a:t>
            </a:r>
          </a:p>
        </p:txBody>
      </p:sp>
      <p:sp>
        <p:nvSpPr>
          <p:cNvPr id="43" name="内容占位符 2">
            <a:extLst>
              <a:ext uri="{FF2B5EF4-FFF2-40B4-BE49-F238E27FC236}">
                <a16:creationId xmlns:a16="http://schemas.microsoft.com/office/drawing/2014/main" id="{3E36A39D-A5AE-4593-BF77-A8DED109F34A}"/>
              </a:ext>
            </a:extLst>
          </p:cNvPr>
          <p:cNvSpPr txBox="1">
            <a:spLocks/>
          </p:cNvSpPr>
          <p:nvPr/>
        </p:nvSpPr>
        <p:spPr>
          <a:xfrm>
            <a:off x="323528" y="1340768"/>
            <a:ext cx="8064895" cy="4929411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25000"/>
              </a:lnSpc>
              <a:buNone/>
            </a:pPr>
            <a:r>
              <a:rPr lang="en-US" altLang="zh-CN" sz="2800" dirty="0">
                <a:solidFill>
                  <a:srgbClr val="FF0000"/>
                </a:solidFill>
              </a:rPr>
              <a:t>        ENVI</a:t>
            </a:r>
            <a:r>
              <a:rPr lang="zh-CN" altLang="en-US" sz="2800" dirty="0">
                <a:solidFill>
                  <a:srgbClr val="FF0000"/>
                </a:solidFill>
              </a:rPr>
              <a:t>中有两种大气校正方法</a:t>
            </a:r>
            <a:r>
              <a:rPr lang="zh-CN" altLang="en-US" sz="2800" dirty="0"/>
              <a:t>，</a:t>
            </a:r>
            <a:r>
              <a:rPr lang="en-US" altLang="zh-CN" sz="2800" dirty="0">
                <a:solidFill>
                  <a:srgbClr val="FF0000"/>
                </a:solidFill>
              </a:rPr>
              <a:t>FLAASH</a:t>
            </a:r>
            <a:r>
              <a:rPr lang="zh-CN" altLang="en-US" sz="2800" dirty="0"/>
              <a:t>大气校正和</a:t>
            </a:r>
            <a:r>
              <a:rPr lang="en-US" altLang="zh-CN" sz="2800" dirty="0">
                <a:solidFill>
                  <a:srgbClr val="FF0000"/>
                </a:solidFill>
              </a:rPr>
              <a:t>QUAC</a:t>
            </a:r>
            <a:r>
              <a:rPr lang="zh-CN" altLang="en-US" sz="2800" dirty="0"/>
              <a:t>快速大气校正。</a:t>
            </a:r>
            <a:r>
              <a:rPr lang="en-US" altLang="zh-CN" sz="2800" dirty="0">
                <a:solidFill>
                  <a:srgbClr val="FF0000"/>
                </a:solidFill>
              </a:rPr>
              <a:t> QUAC</a:t>
            </a:r>
            <a:r>
              <a:rPr lang="zh-CN" altLang="en-US" sz="2800" dirty="0"/>
              <a:t>大气校正速度快，效果较差（</a:t>
            </a:r>
            <a:r>
              <a:rPr lang="en-US" altLang="zh-CN" sz="2800" dirty="0"/>
              <a:t>ENVI -&gt; Toolbox</a:t>
            </a:r>
            <a:r>
              <a:rPr lang="zh-CN" altLang="en-US" sz="2800" dirty="0"/>
              <a:t>中搜索</a:t>
            </a:r>
            <a:r>
              <a:rPr lang="en-US" altLang="zh-CN" sz="2800" dirty="0"/>
              <a:t>Quick Atmosphere Correction</a:t>
            </a:r>
            <a:r>
              <a:rPr lang="zh-CN" altLang="en-US" sz="2800" dirty="0"/>
              <a:t>输入影像、传感器和输出路径就行）；</a:t>
            </a:r>
            <a:r>
              <a:rPr lang="en-US" altLang="zh-CN" sz="2800" dirty="0">
                <a:solidFill>
                  <a:srgbClr val="FF0000"/>
                </a:solidFill>
              </a:rPr>
              <a:t>FLAASH</a:t>
            </a:r>
            <a:r>
              <a:rPr lang="zh-CN" altLang="en-US" sz="2800" dirty="0"/>
              <a:t>大气校正较慢一点，设置的参数较多，但是大气校正</a:t>
            </a:r>
            <a:r>
              <a:rPr lang="zh-CN" altLang="en-US" sz="2800" dirty="0">
                <a:solidFill>
                  <a:srgbClr val="FF0000"/>
                </a:solidFill>
              </a:rPr>
              <a:t>效果也较好</a:t>
            </a:r>
            <a:r>
              <a:rPr lang="zh-CN" altLang="en-US" sz="2800" dirty="0"/>
              <a:t>。</a:t>
            </a:r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91116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noProof="0" dirty="0">
                <a:solidFill>
                  <a:prstClr val="black"/>
                </a:solidFill>
              </a:rPr>
              <a:t>3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、上机数据（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Landsat8</a:t>
            </a:r>
            <a:r>
              <a:rPr lang="zh-CN" altLang="en-US" dirty="0">
                <a:solidFill>
                  <a:prstClr val="black"/>
                </a:solidFill>
              </a:rPr>
              <a:t>）</a:t>
            </a:r>
            <a:endParaRPr lang="zh-CN" altLang="da-DK" sz="4000" dirty="0">
              <a:solidFill>
                <a:srgbClr val="121212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da-DK" sz="4000" b="1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微软雅黑" pitchFamily="34" charset="-122"/>
              <a:cs typeface="+mj-cs"/>
            </a:endParaRPr>
          </a:p>
        </p:txBody>
      </p:sp>
      <p:sp>
        <p:nvSpPr>
          <p:cNvPr id="43" name="内容占位符 2">
            <a:extLst>
              <a:ext uri="{FF2B5EF4-FFF2-40B4-BE49-F238E27FC236}">
                <a16:creationId xmlns:a16="http://schemas.microsoft.com/office/drawing/2014/main" id="{3E36A39D-A5AE-4593-BF77-A8DED109F34A}"/>
              </a:ext>
            </a:extLst>
          </p:cNvPr>
          <p:cNvSpPr txBox="1">
            <a:spLocks/>
          </p:cNvSpPr>
          <p:nvPr/>
        </p:nvSpPr>
        <p:spPr>
          <a:xfrm>
            <a:off x="395536" y="1261732"/>
            <a:ext cx="8208911" cy="93610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5000"/>
              </a:lnSpc>
              <a:buNone/>
            </a:pPr>
            <a:r>
              <a:rPr lang="zh-CN" altLang="en-US" sz="2800" b="1" dirty="0">
                <a:solidFill>
                  <a:prstClr val="black"/>
                </a:solidFill>
                <a:latin typeface="Calibri"/>
                <a:ea typeface="宋体" panose="02010600030101010101" pitchFamily="2" charset="-122"/>
              </a:rPr>
              <a:t>数据：</a:t>
            </a:r>
            <a:r>
              <a:rPr lang="en-US" altLang="zh-CN" sz="2800" noProof="0" dirty="0">
                <a:solidFill>
                  <a:prstClr val="black"/>
                </a:solidFill>
              </a:rPr>
              <a:t>Landsat</a:t>
            </a:r>
            <a:r>
              <a:rPr lang="en-US" altLang="zh-CN" sz="2800" dirty="0">
                <a:solidFill>
                  <a:prstClr val="black"/>
                </a:solidFill>
              </a:rPr>
              <a:t> 8 TOA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490" y="2060848"/>
            <a:ext cx="8471001" cy="440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470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4</a:t>
            </a:r>
            <a:r>
              <a:rPr lang="zh-CN" altLang="en-US" dirty="0">
                <a:solidFill>
                  <a:schemeClr val="tx1"/>
                </a:solidFill>
              </a:rPr>
              <a:t>、大气校正步骤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da-DK" sz="4000" b="1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微软雅黑" pitchFamily="34" charset="-122"/>
              <a:cs typeface="+mj-cs"/>
            </a:endParaRPr>
          </a:p>
        </p:txBody>
      </p:sp>
      <p:sp>
        <p:nvSpPr>
          <p:cNvPr id="43" name="内容占位符 2">
            <a:extLst>
              <a:ext uri="{FF2B5EF4-FFF2-40B4-BE49-F238E27FC236}">
                <a16:creationId xmlns:a16="http://schemas.microsoft.com/office/drawing/2014/main" id="{3E36A39D-A5AE-4593-BF77-A8DED109F34A}"/>
              </a:ext>
            </a:extLst>
          </p:cNvPr>
          <p:cNvSpPr txBox="1">
            <a:spLocks/>
          </p:cNvSpPr>
          <p:nvPr/>
        </p:nvSpPr>
        <p:spPr>
          <a:xfrm>
            <a:off x="0" y="1167778"/>
            <a:ext cx="8172399" cy="64806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25000"/>
              </a:lnSpc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</a:t>
            </a:r>
            <a:r>
              <a:rPr lang="zh-CN" altLang="en-US" sz="2800" b="1" dirty="0"/>
              <a:t>打开数据</a:t>
            </a:r>
            <a:r>
              <a:rPr lang="zh-CN" altLang="en-US" sz="2800" dirty="0"/>
              <a:t>：选择“</a:t>
            </a:r>
            <a:r>
              <a:rPr lang="en-US" altLang="zh-CN" sz="2800" dirty="0"/>
              <a:t>……  _MTL.txt</a:t>
            </a:r>
            <a:r>
              <a:rPr lang="zh-CN" altLang="en-US" sz="2800" dirty="0"/>
              <a:t>”</a:t>
            </a:r>
            <a:endParaRPr lang="zh-CN" altLang="en-US" sz="2200" dirty="0"/>
          </a:p>
          <a:p>
            <a:pPr lvl="0" indent="342900">
              <a:lnSpc>
                <a:spcPct val="125000"/>
              </a:lnSpc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F5E93C5-388C-4C1C-BF88-2A71CD07D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2564904"/>
            <a:ext cx="4680520" cy="336215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0F8C5CF-B08C-4F28-84F7-5156D7DBF4B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275169" y="1892723"/>
            <a:ext cx="3545303" cy="484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26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4</a:t>
            </a:r>
            <a:r>
              <a:rPr lang="zh-CN" altLang="en-US" dirty="0">
                <a:solidFill>
                  <a:schemeClr val="tx1"/>
                </a:solidFill>
              </a:rPr>
              <a:t>、大气校正步骤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da-DK" sz="4000" b="1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微软雅黑" pitchFamily="34" charset="-122"/>
              <a:cs typeface="+mj-cs"/>
            </a:endParaRPr>
          </a:p>
        </p:txBody>
      </p:sp>
      <p:sp>
        <p:nvSpPr>
          <p:cNvPr id="43" name="内容占位符 2">
            <a:extLst>
              <a:ext uri="{FF2B5EF4-FFF2-40B4-BE49-F238E27FC236}">
                <a16:creationId xmlns:a16="http://schemas.microsoft.com/office/drawing/2014/main" id="{3E36A39D-A5AE-4593-BF77-A8DED109F34A}"/>
              </a:ext>
            </a:extLst>
          </p:cNvPr>
          <p:cNvSpPr txBox="1">
            <a:spLocks/>
          </p:cNvSpPr>
          <p:nvPr/>
        </p:nvSpPr>
        <p:spPr>
          <a:xfrm>
            <a:off x="0" y="1167778"/>
            <a:ext cx="9108504" cy="132511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25000"/>
              </a:lnSpc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</a:t>
            </a:r>
            <a:r>
              <a:rPr lang="zh-CN" altLang="en-US" sz="2800" b="1" dirty="0"/>
              <a:t>辐射定标</a:t>
            </a:r>
            <a:r>
              <a:rPr lang="zh-CN" altLang="en-US" sz="2800" dirty="0"/>
              <a:t>：从</a:t>
            </a:r>
            <a:r>
              <a:rPr lang="en-US" altLang="zh-CN" sz="2800" dirty="0"/>
              <a:t>ENVI</a:t>
            </a:r>
            <a:r>
              <a:rPr lang="zh-CN" altLang="en-US" sz="2800" dirty="0"/>
              <a:t>工具箱中打开</a:t>
            </a:r>
            <a:r>
              <a:rPr lang="en-US" altLang="zh-CN" sz="2800" dirty="0"/>
              <a:t>/Radiometric Correction/Radiometric Calibration </a:t>
            </a:r>
            <a:r>
              <a:rPr lang="zh-CN" altLang="en-US" sz="2800" dirty="0"/>
              <a:t>辐射定标工具</a:t>
            </a:r>
          </a:p>
          <a:p>
            <a:pPr marL="0" lvl="0" indent="0">
              <a:lnSpc>
                <a:spcPct val="125000"/>
              </a:lnSpc>
              <a:buNone/>
            </a:pPr>
            <a:endParaRPr lang="zh-CN" altLang="en-US" sz="2200" dirty="0"/>
          </a:p>
          <a:p>
            <a:pPr lvl="0" indent="342900">
              <a:lnSpc>
                <a:spcPct val="125000"/>
              </a:lnSpc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3336E21-9741-4BBB-BDAD-9C243D3D89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279"/>
          <a:stretch/>
        </p:blipFill>
        <p:spPr>
          <a:xfrm>
            <a:off x="251520" y="2924944"/>
            <a:ext cx="4975241" cy="30963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5ECAB2F-F544-4854-9BE7-BDFF86CCD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0112" y="2691928"/>
            <a:ext cx="3257574" cy="356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244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4</a:t>
            </a:r>
            <a:r>
              <a:rPr lang="zh-CN" altLang="en-US" dirty="0">
                <a:solidFill>
                  <a:schemeClr val="tx1"/>
                </a:solidFill>
              </a:rPr>
              <a:t>、大气校正步骤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da-DK" sz="4000" b="1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微软雅黑" pitchFamily="34" charset="-122"/>
              <a:cs typeface="+mj-cs"/>
            </a:endParaRPr>
          </a:p>
        </p:txBody>
      </p:sp>
      <p:sp>
        <p:nvSpPr>
          <p:cNvPr id="43" name="内容占位符 2">
            <a:extLst>
              <a:ext uri="{FF2B5EF4-FFF2-40B4-BE49-F238E27FC236}">
                <a16:creationId xmlns:a16="http://schemas.microsoft.com/office/drawing/2014/main" id="{3E36A39D-A5AE-4593-BF77-A8DED109F34A}"/>
              </a:ext>
            </a:extLst>
          </p:cNvPr>
          <p:cNvSpPr txBox="1">
            <a:spLocks/>
          </p:cNvSpPr>
          <p:nvPr/>
        </p:nvSpPr>
        <p:spPr>
          <a:xfrm>
            <a:off x="0" y="1167778"/>
            <a:ext cx="9108504" cy="132511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25000"/>
              </a:lnSpc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</a:t>
            </a:r>
            <a:r>
              <a:rPr lang="zh-CN" altLang="en-US" sz="2800" b="1" dirty="0"/>
              <a:t>辐射定标</a:t>
            </a:r>
            <a:r>
              <a:rPr lang="zh-CN" altLang="en-US" sz="2800" dirty="0"/>
              <a:t>：从</a:t>
            </a:r>
            <a:r>
              <a:rPr lang="en-US" altLang="zh-CN" sz="2800" dirty="0"/>
              <a:t>ENVI</a:t>
            </a:r>
            <a:r>
              <a:rPr lang="zh-CN" altLang="en-US" sz="2800" dirty="0"/>
              <a:t>工具箱中打开</a:t>
            </a:r>
            <a:r>
              <a:rPr lang="en-US" altLang="zh-CN" sz="2800" dirty="0"/>
              <a:t>/Radiometric Correction/Radiometric Calibration </a:t>
            </a:r>
            <a:r>
              <a:rPr lang="zh-CN" altLang="en-US" sz="2800" dirty="0"/>
              <a:t>辐射定标工具</a:t>
            </a:r>
          </a:p>
          <a:p>
            <a:pPr marL="0" lvl="0" indent="0">
              <a:lnSpc>
                <a:spcPct val="125000"/>
              </a:lnSpc>
              <a:buNone/>
            </a:pPr>
            <a:endParaRPr lang="zh-CN" altLang="en-US" sz="2200" dirty="0"/>
          </a:p>
          <a:p>
            <a:pPr lvl="0" indent="342900">
              <a:lnSpc>
                <a:spcPct val="125000"/>
              </a:lnSpc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78F2208-020E-4B17-8B4B-787CAB37A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2682399"/>
            <a:ext cx="4409988" cy="3429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AC496FA-7865-4000-A2B6-B90F9D2ADC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1197" y="2682399"/>
            <a:ext cx="4391254" cy="3429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F21829A-34B0-4846-8611-D657EBCB9881}"/>
              </a:ext>
            </a:extLst>
          </p:cNvPr>
          <p:cNvSpPr/>
          <p:nvPr/>
        </p:nvSpPr>
        <p:spPr>
          <a:xfrm>
            <a:off x="1187624" y="6237312"/>
            <a:ext cx="67687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左图：辐射定标前；右图：辐射定标后</a:t>
            </a:r>
          </a:p>
        </p:txBody>
      </p:sp>
    </p:spTree>
    <p:extLst>
      <p:ext uri="{BB962C8B-B14F-4D97-AF65-F5344CB8AC3E}">
        <p14:creationId xmlns:p14="http://schemas.microsoft.com/office/powerpoint/2010/main" val="1699490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4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QUAC</a:t>
            </a:r>
            <a:r>
              <a:rPr lang="zh-CN" altLang="en-US" dirty="0">
                <a:solidFill>
                  <a:schemeClr val="tx1"/>
                </a:solidFill>
              </a:rPr>
              <a:t>大气校正步骤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da-DK" sz="4000" b="1" i="0" u="none" strike="noStrike" kern="1200" cap="none" spc="0" normalizeH="0" baseline="0" noProof="0" dirty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-apple-system"/>
              <a:ea typeface="微软雅黑" pitchFamily="34" charset="-122"/>
              <a:cs typeface="+mj-cs"/>
            </a:endParaRPr>
          </a:p>
        </p:txBody>
      </p:sp>
      <p:sp>
        <p:nvSpPr>
          <p:cNvPr id="43" name="内容占位符 2">
            <a:extLst>
              <a:ext uri="{FF2B5EF4-FFF2-40B4-BE49-F238E27FC236}">
                <a16:creationId xmlns:a16="http://schemas.microsoft.com/office/drawing/2014/main" id="{3E36A39D-A5AE-4593-BF77-A8DED109F34A}"/>
              </a:ext>
            </a:extLst>
          </p:cNvPr>
          <p:cNvSpPr txBox="1">
            <a:spLocks/>
          </p:cNvSpPr>
          <p:nvPr/>
        </p:nvSpPr>
        <p:spPr>
          <a:xfrm>
            <a:off x="0" y="1167778"/>
            <a:ext cx="9108504" cy="132511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25000"/>
              </a:lnSpc>
              <a:buNone/>
            </a:pPr>
            <a:r>
              <a:rPr lang="en-US" altLang="zh-CN" sz="2800" b="1" dirty="0"/>
              <a:t>QUAC</a:t>
            </a:r>
            <a:r>
              <a:rPr lang="zh-CN" altLang="en-US" sz="2800" b="1" dirty="0"/>
              <a:t>大气校正</a:t>
            </a:r>
            <a:r>
              <a:rPr lang="zh-CN" altLang="en-US" sz="2800" dirty="0"/>
              <a:t>：从</a:t>
            </a:r>
            <a:r>
              <a:rPr lang="en-US" altLang="zh-CN" sz="2800" dirty="0"/>
              <a:t>ENVI</a:t>
            </a:r>
            <a:r>
              <a:rPr lang="zh-CN" altLang="en-US" sz="2800" dirty="0"/>
              <a:t>工具箱中打开</a:t>
            </a:r>
            <a:r>
              <a:rPr lang="en-US" altLang="zh-CN" sz="2800" dirty="0"/>
              <a:t>/Radiometric Correction/Atmospheric Correction Module/QUAC </a:t>
            </a:r>
            <a:r>
              <a:rPr lang="zh-CN" altLang="en-US" sz="2800" dirty="0"/>
              <a:t>工具</a:t>
            </a:r>
          </a:p>
          <a:p>
            <a:pPr marL="0" lvl="0" indent="0">
              <a:lnSpc>
                <a:spcPct val="125000"/>
              </a:lnSpc>
              <a:buNone/>
            </a:pPr>
            <a:endParaRPr lang="zh-CN" altLang="en-US" sz="2200" dirty="0"/>
          </a:p>
          <a:p>
            <a:pPr lvl="0" indent="342900">
              <a:lnSpc>
                <a:spcPct val="125000"/>
              </a:lnSpc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C3C11E4-60CA-451A-9421-C8D40F85AE18}"/>
              </a:ext>
            </a:extLst>
          </p:cNvPr>
          <p:cNvPicPr/>
          <p:nvPr/>
        </p:nvPicPr>
        <p:blipFill rotWithShape="1">
          <a:blip r:embed="rId3"/>
          <a:srcRect r="7197"/>
          <a:stretch/>
        </p:blipFill>
        <p:spPr>
          <a:xfrm>
            <a:off x="181337" y="2789883"/>
            <a:ext cx="4894719" cy="28987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E9DAD36-6BE6-4AC8-AE74-A86AC98DF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7173" y="3140968"/>
            <a:ext cx="3343299" cy="197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711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>
            <a:extLst>
              <a:ext uri="{FF2B5EF4-FFF2-40B4-BE49-F238E27FC236}">
                <a16:creationId xmlns:a16="http://schemas.microsoft.com/office/drawing/2014/main" id="{5AAA45DF-38D3-4752-92A9-0450E3C4B719}"/>
              </a:ext>
            </a:extLst>
          </p:cNvPr>
          <p:cNvSpPr txBox="1">
            <a:spLocks/>
          </p:cNvSpPr>
          <p:nvPr/>
        </p:nvSpPr>
        <p:spPr>
          <a:xfrm>
            <a:off x="683568" y="116632"/>
            <a:ext cx="8460432" cy="5830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5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FLAASH</a:t>
            </a:r>
            <a:r>
              <a:rPr lang="zh-CN" altLang="en-US" dirty="0">
                <a:solidFill>
                  <a:schemeClr val="tx1"/>
                </a:solidFill>
              </a:rPr>
              <a:t>大气校正步骤</a:t>
            </a:r>
          </a:p>
        </p:txBody>
      </p:sp>
      <p:sp>
        <p:nvSpPr>
          <p:cNvPr id="3" name="矩形 2"/>
          <p:cNvSpPr/>
          <p:nvPr/>
        </p:nvSpPr>
        <p:spPr>
          <a:xfrm>
            <a:off x="431540" y="980728"/>
            <a:ext cx="8280920" cy="5579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4F4F4F"/>
                </a:solidFill>
                <a:latin typeface="PingFang SC"/>
              </a:rPr>
              <a:t>FLAASH 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对大气校正的输入图像做了一些</a:t>
            </a:r>
            <a:r>
              <a:rPr lang="zh-CN" altLang="en-US" sz="2000" dirty="0">
                <a:solidFill>
                  <a:srgbClr val="FF0000"/>
                </a:solidFill>
                <a:latin typeface="PingFang SC"/>
              </a:rPr>
              <a:t>要求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，具体要求如下：</a:t>
            </a:r>
            <a:endParaRPr lang="en-US" altLang="zh-CN" sz="2000" dirty="0">
              <a:solidFill>
                <a:srgbClr val="4F4F4F"/>
              </a:solidFill>
              <a:latin typeface="PingFang SC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图像基本参数波长范围：</a:t>
            </a:r>
            <a:r>
              <a:rPr lang="en-US" altLang="zh-CN" sz="2000" dirty="0">
                <a:solidFill>
                  <a:srgbClr val="FF0000"/>
                </a:solidFill>
                <a:latin typeface="PingFang SC"/>
              </a:rPr>
              <a:t>400</a:t>
            </a:r>
            <a:r>
              <a:rPr lang="zh-CN" altLang="en-US" sz="2000" dirty="0">
                <a:solidFill>
                  <a:srgbClr val="FF0000"/>
                </a:solidFill>
                <a:latin typeface="PingFang SC"/>
              </a:rPr>
              <a:t>－</a:t>
            </a:r>
            <a:r>
              <a:rPr lang="en-US" altLang="zh-CN" sz="2000" dirty="0">
                <a:solidFill>
                  <a:srgbClr val="FF0000"/>
                </a:solidFill>
                <a:latin typeface="PingFang SC"/>
              </a:rPr>
              <a:t>2500nm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；</a:t>
            </a:r>
            <a:endParaRPr lang="en-US" altLang="zh-CN" sz="2000" dirty="0">
              <a:solidFill>
                <a:srgbClr val="4F4F4F"/>
              </a:solidFill>
              <a:latin typeface="PingFang SC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像元值类型：</a:t>
            </a:r>
            <a:r>
              <a:rPr lang="zh-CN" altLang="en-US" sz="2000" dirty="0">
                <a:solidFill>
                  <a:srgbClr val="FF0000"/>
                </a:solidFill>
                <a:latin typeface="PingFang SC"/>
              </a:rPr>
              <a:t>经过辐射定标后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的辐射亮度（辐射率）数据，单位是：（</a:t>
            </a:r>
            <a:r>
              <a:rPr lang="en-US" altLang="zh-CN" sz="2000" dirty="0" err="1">
                <a:solidFill>
                  <a:srgbClr val="4F4F4F"/>
                </a:solidFill>
                <a:latin typeface="PingFang SC"/>
              </a:rPr>
              <a:t>μW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）</a:t>
            </a:r>
            <a:r>
              <a:rPr lang="en-US" altLang="zh-CN" sz="2000" dirty="0">
                <a:solidFill>
                  <a:srgbClr val="4F4F4F"/>
                </a:solidFill>
                <a:latin typeface="PingFang SC"/>
              </a:rPr>
              <a:t>/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（</a:t>
            </a:r>
            <a:r>
              <a:rPr lang="en-US" altLang="zh-CN" sz="2000" dirty="0">
                <a:solidFill>
                  <a:srgbClr val="4F4F4F"/>
                </a:solidFill>
                <a:latin typeface="PingFang SC"/>
              </a:rPr>
              <a:t>cm2*nm*</a:t>
            </a:r>
            <a:r>
              <a:rPr lang="en-US" altLang="zh-CN" sz="2000" dirty="0" err="1">
                <a:solidFill>
                  <a:srgbClr val="4F4F4F"/>
                </a:solidFill>
                <a:latin typeface="PingFang SC"/>
              </a:rPr>
              <a:t>sr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）。</a:t>
            </a:r>
            <a:endParaRPr lang="en-US" altLang="zh-CN" sz="2000" dirty="0">
              <a:solidFill>
                <a:srgbClr val="4F4F4F"/>
              </a:solidFill>
              <a:latin typeface="PingFang SC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数据储存类型：浮点型（</a:t>
            </a:r>
            <a:r>
              <a:rPr lang="en-US" altLang="zh-CN" sz="2000" dirty="0">
                <a:solidFill>
                  <a:srgbClr val="4F4F4F"/>
                </a:solidFill>
                <a:latin typeface="PingFang SC"/>
              </a:rPr>
              <a:t>Floating Point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）、</a:t>
            </a:r>
            <a:r>
              <a:rPr lang="en-US" altLang="zh-CN" sz="2000" dirty="0">
                <a:solidFill>
                  <a:srgbClr val="4F4F4F"/>
                </a:solidFill>
                <a:latin typeface="PingFang SC"/>
              </a:rPr>
              <a:t>16 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位无符号和有符号整型（</a:t>
            </a:r>
            <a:r>
              <a:rPr lang="en-US" altLang="zh-CN" sz="2000" dirty="0">
                <a:solidFill>
                  <a:srgbClr val="4F4F4F"/>
                </a:solidFill>
                <a:latin typeface="PingFang SC"/>
              </a:rPr>
              <a:t>Integer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、</a:t>
            </a:r>
            <a:r>
              <a:rPr lang="en-US" altLang="zh-CN" sz="2000" dirty="0">
                <a:solidFill>
                  <a:srgbClr val="4F4F4F"/>
                </a:solidFill>
                <a:latin typeface="PingFang SC"/>
              </a:rPr>
              <a:t>Unsigned Integer)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。</a:t>
            </a:r>
            <a:endParaRPr lang="en-US" altLang="zh-CN" sz="2000" dirty="0">
              <a:solidFill>
                <a:srgbClr val="4F4F4F"/>
              </a:solidFill>
              <a:latin typeface="PingFang SC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文件类型： </a:t>
            </a:r>
            <a:r>
              <a:rPr lang="en-US" altLang="zh-CN" sz="2000" dirty="0">
                <a:solidFill>
                  <a:srgbClr val="4F4F4F"/>
                </a:solidFill>
                <a:latin typeface="PingFang SC"/>
              </a:rPr>
              <a:t>ENVI 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标准栅格格式文件，</a:t>
            </a:r>
            <a:r>
              <a:rPr lang="en-US" altLang="zh-CN" sz="2000" dirty="0">
                <a:solidFill>
                  <a:srgbClr val="FF0000"/>
                </a:solidFill>
                <a:latin typeface="PingFang SC"/>
              </a:rPr>
              <a:t>BIP </a:t>
            </a:r>
            <a:r>
              <a:rPr lang="zh-CN" altLang="en-US" sz="2000" dirty="0">
                <a:solidFill>
                  <a:srgbClr val="FF0000"/>
                </a:solidFill>
                <a:latin typeface="PingFang SC"/>
              </a:rPr>
              <a:t>或者 </a:t>
            </a:r>
            <a:r>
              <a:rPr lang="en-US" altLang="zh-CN" sz="2000" dirty="0">
                <a:solidFill>
                  <a:srgbClr val="FF0000"/>
                </a:solidFill>
                <a:latin typeface="PingFang SC"/>
              </a:rPr>
              <a:t>BIL 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储存结构。</a:t>
            </a:r>
            <a:endParaRPr lang="en-US" altLang="zh-CN" sz="2000" dirty="0">
              <a:solidFill>
                <a:srgbClr val="4F4F4F"/>
              </a:solidFill>
              <a:latin typeface="PingFang SC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中心波长：数据头文件中（或者单独的一个文本文件）包含</a:t>
            </a:r>
            <a:r>
              <a:rPr lang="zh-CN" altLang="en-US" sz="2000" dirty="0">
                <a:solidFill>
                  <a:srgbClr val="FF0000"/>
                </a:solidFill>
                <a:latin typeface="PingFang SC"/>
              </a:rPr>
              <a:t>中心波长（</a:t>
            </a:r>
            <a:r>
              <a:rPr lang="en-US" altLang="zh-CN" sz="2000" dirty="0" err="1">
                <a:solidFill>
                  <a:srgbClr val="FF0000"/>
                </a:solidFill>
                <a:latin typeface="PingFang SC"/>
              </a:rPr>
              <a:t>wavelenth</a:t>
            </a:r>
            <a:r>
              <a:rPr lang="zh-CN" altLang="en-US" sz="2000" dirty="0">
                <a:solidFill>
                  <a:srgbClr val="FF0000"/>
                </a:solidFill>
                <a:latin typeface="PingFang SC"/>
              </a:rPr>
              <a:t>）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值，如果是高光谱还必须有</a:t>
            </a:r>
            <a:r>
              <a:rPr lang="zh-CN" altLang="en-US" sz="2000" dirty="0">
                <a:solidFill>
                  <a:srgbClr val="FF0000"/>
                </a:solidFill>
                <a:latin typeface="PingFang SC"/>
              </a:rPr>
              <a:t>波段宽度（</a:t>
            </a:r>
            <a:r>
              <a:rPr lang="en-US" altLang="zh-CN" sz="2000" dirty="0">
                <a:solidFill>
                  <a:srgbClr val="FF0000"/>
                </a:solidFill>
                <a:latin typeface="PingFang SC"/>
              </a:rPr>
              <a:t>FWHM</a:t>
            </a:r>
            <a:r>
              <a:rPr lang="zh-CN" altLang="en-US" sz="2000" dirty="0">
                <a:solidFill>
                  <a:srgbClr val="FF0000"/>
                </a:solidFill>
                <a:latin typeface="PingFang SC"/>
              </a:rPr>
              <a:t>），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这两个参数都可以通过编辑头文件信息输入（</a:t>
            </a:r>
            <a:r>
              <a:rPr lang="en-US" altLang="zh-CN" sz="2000" dirty="0">
                <a:solidFill>
                  <a:srgbClr val="4F4F4F"/>
                </a:solidFill>
                <a:latin typeface="PingFang SC"/>
              </a:rPr>
              <a:t>Edit Header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）。</a:t>
            </a:r>
            <a:endParaRPr lang="en-US" altLang="zh-CN" sz="2000" dirty="0">
              <a:solidFill>
                <a:srgbClr val="4F4F4F"/>
              </a:solidFill>
              <a:latin typeface="PingFang SC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波谱滤波函数文件：对于</a:t>
            </a:r>
            <a:r>
              <a:rPr lang="zh-CN" altLang="en-US" sz="2000" dirty="0">
                <a:solidFill>
                  <a:srgbClr val="FF0000"/>
                </a:solidFill>
                <a:latin typeface="PingFang SC"/>
              </a:rPr>
              <a:t>未知多光谱传感器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（</a:t>
            </a:r>
            <a:r>
              <a:rPr lang="en-US" altLang="zh-CN" sz="2000" dirty="0">
                <a:solidFill>
                  <a:srgbClr val="4F4F4F"/>
                </a:solidFill>
                <a:latin typeface="PingFang SC"/>
              </a:rPr>
              <a:t>UNKNOWN-MSI</a:t>
            </a:r>
            <a:r>
              <a:rPr lang="zh-CN" altLang="en-US" sz="2000" dirty="0">
                <a:solidFill>
                  <a:srgbClr val="4F4F4F"/>
                </a:solidFill>
                <a:latin typeface="PingFang SC"/>
              </a:rPr>
              <a:t>）需要提供波谱滤波函数文件。</a:t>
            </a:r>
          </a:p>
        </p:txBody>
      </p:sp>
    </p:spTree>
    <p:extLst>
      <p:ext uri="{BB962C8B-B14F-4D97-AF65-F5344CB8AC3E}">
        <p14:creationId xmlns:p14="http://schemas.microsoft.com/office/powerpoint/2010/main" val="158129340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1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8285</TotalTime>
  <Words>952</Words>
  <Application>Microsoft Office PowerPoint</Application>
  <PresentationFormat>全屏显示(4:3)</PresentationFormat>
  <Paragraphs>132</Paragraphs>
  <Slides>17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-apple-system</vt:lpstr>
      <vt:lpstr>PingFang SC</vt:lpstr>
      <vt:lpstr>宋体</vt:lpstr>
      <vt:lpstr>微软雅黑</vt:lpstr>
      <vt:lpstr>Arial</vt:lpstr>
      <vt:lpstr>Calibri</vt:lpstr>
      <vt:lpstr>Times New Roman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Rong Shang</dc:creator>
  <cp:lastModifiedBy>春雨 赖</cp:lastModifiedBy>
  <cp:revision>476</cp:revision>
  <dcterms:created xsi:type="dcterms:W3CDTF">2015-11-30T10:41:40Z</dcterms:created>
  <dcterms:modified xsi:type="dcterms:W3CDTF">2023-11-01T13:10:40Z</dcterms:modified>
</cp:coreProperties>
</file>